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3" r:id="rId3"/>
    <p:sldId id="257" r:id="rId4"/>
    <p:sldId id="258" r:id="rId5"/>
    <p:sldId id="274" r:id="rId6"/>
    <p:sldId id="259" r:id="rId7"/>
    <p:sldId id="260" r:id="rId8"/>
    <p:sldId id="275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-86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0124-F544-4AE8-93BF-9BC5414286F0}" type="datetimeFigureOut">
              <a:rPr lang="ar-IQ" smtClean="0"/>
              <a:t>8/5/1443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A2037-3D2D-4356-9FB1-563A5A0EEC3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42385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0124-F544-4AE8-93BF-9BC5414286F0}" type="datetimeFigureOut">
              <a:rPr lang="ar-IQ" smtClean="0"/>
              <a:t>8/5/1443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A2037-3D2D-4356-9FB1-563A5A0EEC3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81369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0124-F544-4AE8-93BF-9BC5414286F0}" type="datetimeFigureOut">
              <a:rPr lang="ar-IQ" smtClean="0"/>
              <a:t>8/5/1443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A2037-3D2D-4356-9FB1-563A5A0EEC3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64101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0124-F544-4AE8-93BF-9BC5414286F0}" type="datetimeFigureOut">
              <a:rPr lang="ar-IQ" smtClean="0"/>
              <a:t>8/5/1443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A2037-3D2D-4356-9FB1-563A5A0EEC3E}" type="slidenum">
              <a:rPr lang="ar-IQ" smtClean="0"/>
              <a:t>‹#›</a:t>
            </a:fld>
            <a:endParaRPr lang="ar-IQ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7727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0124-F544-4AE8-93BF-9BC5414286F0}" type="datetimeFigureOut">
              <a:rPr lang="ar-IQ" smtClean="0"/>
              <a:t>8/5/1443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A2037-3D2D-4356-9FB1-563A5A0EEC3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38119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0124-F544-4AE8-93BF-9BC5414286F0}" type="datetimeFigureOut">
              <a:rPr lang="ar-IQ" smtClean="0"/>
              <a:t>8/5/1443</a:t>
            </a:fld>
            <a:endParaRPr lang="ar-IQ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A2037-3D2D-4356-9FB1-563A5A0EEC3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5778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0124-F544-4AE8-93BF-9BC5414286F0}" type="datetimeFigureOut">
              <a:rPr lang="ar-IQ" smtClean="0"/>
              <a:t>8/5/1443</a:t>
            </a:fld>
            <a:endParaRPr lang="ar-IQ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A2037-3D2D-4356-9FB1-563A5A0EEC3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50874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0124-F544-4AE8-93BF-9BC5414286F0}" type="datetimeFigureOut">
              <a:rPr lang="ar-IQ" smtClean="0"/>
              <a:t>8/5/1443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A2037-3D2D-4356-9FB1-563A5A0EEC3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46988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0124-F544-4AE8-93BF-9BC5414286F0}" type="datetimeFigureOut">
              <a:rPr lang="ar-IQ" smtClean="0"/>
              <a:t>8/5/1443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A2037-3D2D-4356-9FB1-563A5A0EEC3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49360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0124-F544-4AE8-93BF-9BC5414286F0}" type="datetimeFigureOut">
              <a:rPr lang="ar-IQ" smtClean="0"/>
              <a:t>8/5/1443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A2037-3D2D-4356-9FB1-563A5A0EEC3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49154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0124-F544-4AE8-93BF-9BC5414286F0}" type="datetimeFigureOut">
              <a:rPr lang="ar-IQ" smtClean="0"/>
              <a:t>8/5/1443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A2037-3D2D-4356-9FB1-563A5A0EEC3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37795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0124-F544-4AE8-93BF-9BC5414286F0}" type="datetimeFigureOut">
              <a:rPr lang="ar-IQ" smtClean="0"/>
              <a:t>8/5/1443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A2037-3D2D-4356-9FB1-563A5A0EEC3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12962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0124-F544-4AE8-93BF-9BC5414286F0}" type="datetimeFigureOut">
              <a:rPr lang="ar-IQ" smtClean="0"/>
              <a:t>8/5/1443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A2037-3D2D-4356-9FB1-563A5A0EEC3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00622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0124-F544-4AE8-93BF-9BC5414286F0}" type="datetimeFigureOut">
              <a:rPr lang="ar-IQ" smtClean="0"/>
              <a:t>8/5/1443</a:t>
            </a:fld>
            <a:endParaRPr lang="ar-IQ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A2037-3D2D-4356-9FB1-563A5A0EEC3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83954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0124-F544-4AE8-93BF-9BC5414286F0}" type="datetimeFigureOut">
              <a:rPr lang="ar-IQ" smtClean="0"/>
              <a:t>8/5/1443</a:t>
            </a:fld>
            <a:endParaRPr lang="ar-IQ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A2037-3D2D-4356-9FB1-563A5A0EEC3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76190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0124-F544-4AE8-93BF-9BC5414286F0}" type="datetimeFigureOut">
              <a:rPr lang="ar-IQ" smtClean="0"/>
              <a:t>8/5/1443</a:t>
            </a:fld>
            <a:endParaRPr lang="ar-IQ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A2037-3D2D-4356-9FB1-563A5A0EEC3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00771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0124-F544-4AE8-93BF-9BC5414286F0}" type="datetimeFigureOut">
              <a:rPr lang="ar-IQ" smtClean="0"/>
              <a:t>8/5/1443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A2037-3D2D-4356-9FB1-563A5A0EEC3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02562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EB50124-F544-4AE8-93BF-9BC5414286F0}" type="datetimeFigureOut">
              <a:rPr lang="ar-IQ" smtClean="0"/>
              <a:t>8/5/1443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A2037-3D2D-4356-9FB1-563A5A0EEC3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473887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31503" y="3096123"/>
            <a:ext cx="797686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Blood transfusion</a:t>
            </a:r>
            <a:r>
              <a:rPr lang="en-US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en-US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57269" y="758082"/>
            <a:ext cx="10788438" cy="1287822"/>
            <a:chOff x="757269" y="629292"/>
            <a:chExt cx="10788438" cy="1287822"/>
          </a:xfrm>
        </p:grpSpPr>
        <p:sp>
          <p:nvSpPr>
            <p:cNvPr id="4" name="Rectangle 3"/>
            <p:cNvSpPr/>
            <p:nvPr/>
          </p:nvSpPr>
          <p:spPr>
            <a:xfrm>
              <a:off x="1880315" y="629292"/>
              <a:ext cx="8744755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2000" b="1" cap="none" spc="0" dirty="0" smtClean="0">
                  <a:ln/>
                  <a:solidFill>
                    <a:schemeClr val="accent4"/>
                  </a:solidFill>
                  <a:effectLst/>
                </a:rPr>
                <a:t>UNIVERSITY OF BASRA</a:t>
              </a:r>
            </a:p>
            <a:p>
              <a:pPr algn="ctr"/>
              <a:r>
                <a:rPr lang="en-US" sz="2000" b="1" dirty="0" smtClean="0">
                  <a:ln/>
                  <a:solidFill>
                    <a:schemeClr val="accent4"/>
                  </a:solidFill>
                </a:rPr>
                <a:t>COLLEGE OF MEDICINE</a:t>
              </a:r>
            </a:p>
            <a:p>
              <a:pPr algn="ctr"/>
              <a:r>
                <a:rPr lang="en-US" sz="2000" b="1" cap="none" spc="0" dirty="0" smtClean="0">
                  <a:ln/>
                  <a:solidFill>
                    <a:schemeClr val="accent4"/>
                  </a:solidFill>
                  <a:effectLst/>
                </a:rPr>
                <a:t>DEPARTMENT OF PATHOLOGY AND FORENSIC</a:t>
              </a:r>
              <a:r>
                <a:rPr lang="en-US" sz="2000" b="1" dirty="0" smtClean="0">
                  <a:ln/>
                  <a:solidFill>
                    <a:schemeClr val="accent4"/>
                  </a:solidFill>
                </a:rPr>
                <a:t>  Medicine</a:t>
              </a:r>
              <a:endParaRPr lang="en-US" sz="2000" b="1" cap="none" spc="0" dirty="0" smtClean="0">
                <a:ln/>
                <a:solidFill>
                  <a:schemeClr val="accent4"/>
                </a:solidFill>
                <a:effectLst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7269" y="725278"/>
              <a:ext cx="1274221" cy="119183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41037" r="41037"/>
            <a:stretch/>
          </p:blipFill>
          <p:spPr>
            <a:xfrm>
              <a:off x="10293617" y="629292"/>
              <a:ext cx="1252090" cy="1191837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3117877" y="4920405"/>
            <a:ext cx="615110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 smtClean="0">
                <a:ln/>
                <a:solidFill>
                  <a:srgbClr val="FF0000"/>
                </a:solidFill>
                <a:effectLst/>
              </a:rPr>
              <a:t>Dr. </a:t>
            </a:r>
            <a:r>
              <a:rPr lang="en-US" sz="4000" b="1" cap="none" spc="0" dirty="0" err="1" smtClean="0">
                <a:ln/>
                <a:solidFill>
                  <a:srgbClr val="FF0000"/>
                </a:solidFill>
                <a:effectLst/>
              </a:rPr>
              <a:t>Ala’a</a:t>
            </a:r>
            <a:r>
              <a:rPr lang="en-US" sz="4000" b="1" cap="none" spc="0" dirty="0" smtClean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4000" b="1" cap="none" spc="0" dirty="0" err="1" smtClean="0">
                <a:ln/>
                <a:solidFill>
                  <a:srgbClr val="FF0000"/>
                </a:solidFill>
                <a:effectLst/>
              </a:rPr>
              <a:t>A.Razak</a:t>
            </a:r>
            <a:r>
              <a:rPr lang="en-US" sz="4000" b="1" cap="none" spc="0" dirty="0" smtClean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4000" b="1" cap="none" spc="0" dirty="0" err="1" smtClean="0">
                <a:ln/>
                <a:solidFill>
                  <a:srgbClr val="FF0000"/>
                </a:solidFill>
                <a:effectLst/>
              </a:rPr>
              <a:t>Abood</a:t>
            </a:r>
            <a:endParaRPr lang="en-US" sz="4000" b="1" cap="none" spc="0" dirty="0" smtClean="0">
              <a:ln/>
              <a:solidFill>
                <a:srgbClr val="FF0000"/>
              </a:solidFill>
              <a:effectLst/>
            </a:endParaRPr>
          </a:p>
          <a:p>
            <a:pPr algn="ctr"/>
            <a:r>
              <a:rPr lang="en-US" sz="3200" b="1" dirty="0" smtClean="0">
                <a:ln/>
                <a:solidFill>
                  <a:srgbClr val="FF0000"/>
                </a:solidFill>
              </a:rPr>
              <a:t>Iraqi Board of </a:t>
            </a:r>
            <a:r>
              <a:rPr lang="en-US" sz="3200" b="1" dirty="0" err="1" smtClean="0">
                <a:ln/>
                <a:solidFill>
                  <a:srgbClr val="FF0000"/>
                </a:solidFill>
              </a:rPr>
              <a:t>Haematopathology</a:t>
            </a:r>
            <a:endParaRPr lang="en-US" sz="3200" b="1" cap="none" spc="0" dirty="0" smtClean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4278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3278" y="358309"/>
            <a:ext cx="3957838" cy="646331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Rh system:</a:t>
            </a:r>
            <a:r>
              <a:rPr lang="en-US" sz="3600" b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endParaRPr lang="en-US" sz="3600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328652" y="130892"/>
            <a:ext cx="4700548" cy="1171977"/>
          </a:xfrm>
          <a:prstGeom prst="horizontalScroll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855" y="2396836"/>
            <a:ext cx="6968836" cy="284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54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164" y="1677504"/>
            <a:ext cx="6400800" cy="391973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43278" y="358309"/>
            <a:ext cx="9225958" cy="646331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Cross match and pre transfusion testing:</a:t>
            </a:r>
            <a:r>
              <a:rPr lang="en-US" sz="3600" b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endParaRPr lang="en-US" sz="3600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328651" y="75473"/>
            <a:ext cx="9840585" cy="1171977"/>
          </a:xfrm>
          <a:prstGeom prst="horizontalScroll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516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4062" y="1515935"/>
            <a:ext cx="5743881" cy="43396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3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</a:t>
            </a:r>
          </a:p>
          <a:p>
            <a:pPr algn="ctr"/>
            <a:r>
              <a:rPr lang="en-US" sz="13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You</a:t>
            </a:r>
            <a:endParaRPr lang="en-US" sz="13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1295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5" y="489238"/>
            <a:ext cx="10418618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47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47311" y="615808"/>
            <a:ext cx="3567447" cy="1171977"/>
            <a:chOff x="647311" y="615808"/>
            <a:chExt cx="3567447" cy="1171977"/>
          </a:xfrm>
        </p:grpSpPr>
        <p:sp>
          <p:nvSpPr>
            <p:cNvPr id="3" name="Rectangle 2"/>
            <p:cNvSpPr/>
            <p:nvPr/>
          </p:nvSpPr>
          <p:spPr>
            <a:xfrm>
              <a:off x="1261937" y="848814"/>
              <a:ext cx="2642070" cy="646331"/>
            </a:xfrm>
            <a:prstGeom prst="rect">
              <a:avLst/>
            </a:prstGeom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en-US" sz="3600" b="1" dirty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Definition :</a:t>
              </a:r>
              <a:r>
                <a:rPr lang="en-US" sz="3600" b="1" dirty="0">
                  <a:solidFill>
                    <a:schemeClr val="tx1">
                      <a:lumMod val="95000"/>
                    </a:schemeClr>
                  </a:solidFill>
                </a:rPr>
                <a:t> </a:t>
              </a:r>
            </a:p>
          </p:txBody>
        </p:sp>
        <p:sp>
          <p:nvSpPr>
            <p:cNvPr id="4" name="Horizontal Scroll 3"/>
            <p:cNvSpPr/>
            <p:nvPr/>
          </p:nvSpPr>
          <p:spPr>
            <a:xfrm>
              <a:off x="647311" y="615808"/>
              <a:ext cx="3567447" cy="1171977"/>
            </a:xfrm>
            <a:prstGeom prst="horizontalScroll">
              <a:avLst/>
            </a:prstGeom>
            <a:noFill/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>
                <a:solidFill>
                  <a:schemeClr val="tx1">
                    <a:lumMod val="95000"/>
                  </a:schemeClr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99712" y="2260707"/>
            <a:ext cx="103947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AGaramondPro-Regular"/>
              </a:rPr>
              <a:t>the safe transfer of blood and its components from a donor to a recipient.</a:t>
            </a:r>
            <a:endParaRPr lang="ar-IQ" sz="3600" b="1" dirty="0"/>
          </a:p>
        </p:txBody>
      </p:sp>
    </p:spTree>
    <p:extLst>
      <p:ext uri="{BB962C8B-B14F-4D97-AF65-F5344CB8AC3E}">
        <p14:creationId xmlns:p14="http://schemas.microsoft.com/office/powerpoint/2010/main" val="1620907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262" y="1302869"/>
            <a:ext cx="7176654" cy="54798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43278" y="363898"/>
            <a:ext cx="5235846" cy="646331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Blood components </a:t>
            </a:r>
            <a:r>
              <a:rPr lang="en-US" sz="3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:</a:t>
            </a:r>
            <a:r>
              <a:rPr lang="en-US" sz="36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</a:p>
        </p:txBody>
      </p:sp>
      <p:sp>
        <p:nvSpPr>
          <p:cNvPr id="5" name="Horizontal Scroll 4"/>
          <p:cNvSpPr/>
          <p:nvPr/>
        </p:nvSpPr>
        <p:spPr>
          <a:xfrm>
            <a:off x="328652" y="130892"/>
            <a:ext cx="6958834" cy="1171977"/>
          </a:xfrm>
          <a:prstGeom prst="horizontalScroll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848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154" y="1122218"/>
            <a:ext cx="3061389" cy="33456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0053" y="1122218"/>
            <a:ext cx="3194634" cy="32973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4567" y="1122217"/>
            <a:ext cx="2979284" cy="32973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8870" y="4793673"/>
            <a:ext cx="3269673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/>
              <a:t>Plasma depleted- red cells</a:t>
            </a:r>
            <a:endParaRPr lang="ar-IQ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75565" y="4733514"/>
            <a:ext cx="18010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/>
              <a:t>platelets</a:t>
            </a:r>
            <a:endParaRPr lang="ar-IQ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298866" y="4793672"/>
            <a:ext cx="3269673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/>
              <a:t>Fresh frozen plasma</a:t>
            </a:r>
            <a:endParaRPr lang="ar-IQ" sz="2800" b="1" dirty="0"/>
          </a:p>
        </p:txBody>
      </p:sp>
    </p:spTree>
    <p:extLst>
      <p:ext uri="{BB962C8B-B14F-4D97-AF65-F5344CB8AC3E}">
        <p14:creationId xmlns:p14="http://schemas.microsoft.com/office/powerpoint/2010/main" val="600516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3278" y="363898"/>
            <a:ext cx="5235846" cy="646331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Red cell </a:t>
            </a:r>
            <a:r>
              <a:rPr lang="en-US" sz="36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antigenes</a:t>
            </a:r>
            <a:r>
              <a:rPr 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:</a:t>
            </a:r>
            <a:r>
              <a:rPr lang="en-US" sz="3600" b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endParaRPr lang="en-US" sz="3600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328652" y="130892"/>
            <a:ext cx="6958834" cy="1171977"/>
          </a:xfrm>
          <a:prstGeom prst="horizontalScroll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893" y="1438893"/>
            <a:ext cx="3611271" cy="41721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9124" y="1438893"/>
            <a:ext cx="3540161" cy="41721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02873" y="5915891"/>
            <a:ext cx="245225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/>
              <a:t>A antigen</a:t>
            </a:r>
            <a:endParaRPr lang="ar-IQ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691746" y="5915886"/>
            <a:ext cx="245225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/>
              <a:t>B</a:t>
            </a:r>
            <a:r>
              <a:rPr lang="en-US" sz="3200" dirty="0" smtClean="0"/>
              <a:t> antigen</a:t>
            </a:r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4198557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43278" y="316742"/>
            <a:ext cx="5859304" cy="646331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Blood group antibodies:</a:t>
            </a:r>
            <a:r>
              <a:rPr lang="en-US" sz="3600" b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endParaRPr lang="en-US" sz="3600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328652" y="130892"/>
            <a:ext cx="6958834" cy="1171977"/>
          </a:xfrm>
          <a:prstGeom prst="horizontalScroll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4930" y="1725342"/>
            <a:ext cx="6096000" cy="12254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AGaramondPro-Regular"/>
              </a:rPr>
              <a:t>1- Naturally 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AGaramondPro-Regular"/>
              </a:rPr>
              <a:t>occurring antibodies </a:t>
            </a:r>
            <a:endParaRPr lang="en-US" sz="32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rtl="1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AGaramondPro-Regular"/>
              </a:rPr>
              <a:t>2- Immune 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AGaramondPro-Regular"/>
              </a:rPr>
              <a:t>antibodies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57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087" y="2327110"/>
            <a:ext cx="8201890" cy="305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872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3278" y="358309"/>
            <a:ext cx="3957838" cy="646331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ABO system:</a:t>
            </a:r>
            <a:r>
              <a:rPr lang="en-US" sz="3600" b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endParaRPr lang="en-US" sz="3600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328652" y="130892"/>
            <a:ext cx="4700548" cy="1171977"/>
          </a:xfrm>
          <a:prstGeom prst="horizontalScroll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2473" y="1302869"/>
            <a:ext cx="6262253" cy="526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283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170</TotalTime>
  <Words>85</Words>
  <Application>Microsoft Office PowerPoint</Application>
  <PresentationFormat>Custom</PresentationFormat>
  <Paragraphs>23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allaith</dc:creator>
  <cp:lastModifiedBy>allaith</cp:lastModifiedBy>
  <cp:revision>10</cp:revision>
  <dcterms:created xsi:type="dcterms:W3CDTF">2021-02-21T17:27:44Z</dcterms:created>
  <dcterms:modified xsi:type="dcterms:W3CDTF">2022-03-08T20:21:46Z</dcterms:modified>
</cp:coreProperties>
</file>